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51" r:id="rId3"/>
    <p:sldId id="258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345" r:id="rId16"/>
    <p:sldId id="346" r:id="rId17"/>
    <p:sldId id="287" r:id="rId18"/>
    <p:sldId id="288" r:id="rId19"/>
    <p:sldId id="289" r:id="rId20"/>
    <p:sldId id="291" r:id="rId21"/>
    <p:sldId id="294" r:id="rId22"/>
    <p:sldId id="295" r:id="rId23"/>
    <p:sldId id="297" r:id="rId24"/>
    <p:sldId id="350" r:id="rId25"/>
    <p:sldId id="293" r:id="rId26"/>
    <p:sldId id="262" r:id="rId27"/>
    <p:sldId id="269" r:id="rId28"/>
    <p:sldId id="309" r:id="rId29"/>
    <p:sldId id="310" r:id="rId30"/>
    <p:sldId id="270" r:id="rId31"/>
    <p:sldId id="271" r:id="rId32"/>
    <p:sldId id="272" r:id="rId33"/>
    <p:sldId id="273" r:id="rId34"/>
    <p:sldId id="274" r:id="rId35"/>
    <p:sldId id="275" r:id="rId36"/>
    <p:sldId id="298" r:id="rId37"/>
    <p:sldId id="299" r:id="rId38"/>
    <p:sldId id="300" r:id="rId39"/>
    <p:sldId id="301" r:id="rId40"/>
    <p:sldId id="302" r:id="rId41"/>
    <p:sldId id="303" r:id="rId42"/>
    <p:sldId id="311" r:id="rId43"/>
    <p:sldId id="312" r:id="rId44"/>
    <p:sldId id="313" r:id="rId45"/>
    <p:sldId id="314" r:id="rId46"/>
    <p:sldId id="349" r:id="rId47"/>
    <p:sldId id="315" r:id="rId48"/>
    <p:sldId id="316" r:id="rId49"/>
    <p:sldId id="317" r:id="rId50"/>
    <p:sldId id="318" r:id="rId51"/>
    <p:sldId id="319" r:id="rId52"/>
    <p:sldId id="320" r:id="rId53"/>
    <p:sldId id="348" r:id="rId54"/>
    <p:sldId id="263" r:id="rId55"/>
    <p:sldId id="343" r:id="rId56"/>
    <p:sldId id="344" r:id="rId57"/>
    <p:sldId id="347" r:id="rId58"/>
    <p:sldId id="268" r:id="rId59"/>
    <p:sldId id="261" r:id="rId60"/>
    <p:sldId id="321" r:id="rId61"/>
    <p:sldId id="322" r:id="rId62"/>
    <p:sldId id="323" r:id="rId63"/>
    <p:sldId id="324" r:id="rId64"/>
    <p:sldId id="325" r:id="rId65"/>
    <p:sldId id="326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003296"/>
    <a:srgbClr val="00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660"/>
  </p:normalViewPr>
  <p:slideViewPr>
    <p:cSldViewPr>
      <p:cViewPr>
        <p:scale>
          <a:sx n="100" d="100"/>
          <a:sy n="100" d="100"/>
        </p:scale>
        <p:origin x="-2154" y="-8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9CCEFF-0A0A-4D18-9D3D-9390754362B8}" type="datetimeFigureOut">
              <a:rPr lang="en-US" smtClean="0"/>
              <a:pPr/>
              <a:t>9/30/2022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F85CFD2-25F4-4B4B-9AA5-C29AFAA7047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493-6C2E-4221-B622-2C8A1793D230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1033-416B-41D0-8B7C-6BFE649EF56E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5C7E4-0E75-4486-B3A5-5953938EE6C6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530-5D0A-4ABB-A822-1E5B62D1BA60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56D5-3761-4DAE-BD2E-27BE66F3E870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C3A4-DC50-4A6A-BEC0-B6AE3C0312C7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112E-7F21-47C6-B028-445D7516FF19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EAD-A216-466C-9D37-AC9F19558608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F199-00E4-4648-AC59-DA20B53EC04E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3A86-787D-4C8E-81CD-32D63D7F2436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EBCF-C80C-41D3-A781-220C2AEF6D17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C2BB0-54A9-4236-9357-C9879649F314}" type="datetime1">
              <a:rPr lang="en-US" smtClean="0"/>
              <a:pPr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vhd8@case.edu" TargetMode="External"/><Relationship Id="rId2" Type="http://schemas.openxmlformats.org/officeDocument/2006/relationships/hyperlink" Target="mailto:archive.master.apollo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tnn18@case.edu" TargetMode="External"/><Relationship Id="rId4" Type="http://schemas.openxmlformats.org/officeDocument/2006/relationships/hyperlink" Target="mailto:xxz1037@case.edu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INTRO</a:t>
            </a:r>
            <a:endParaRPr lang="en-US" sz="35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FIXTURES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917575"/>
            <a:ext cx="5040313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FLUID POWER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819150"/>
            <a:ext cx="6324600" cy="403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FLUID POWER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819150"/>
            <a:ext cx="731587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ELECTRICAL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742950"/>
            <a:ext cx="6263404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828506" y="1848644"/>
            <a:ext cx="4052887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PROGRAMMING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3" name="Picture 2" descr="C:\Users\DIZAD\Downloads\notes\g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276350"/>
            <a:ext cx="3601387" cy="2958715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276350"/>
            <a:ext cx="4076674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IZAD\Downloads\lean02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971800" cy="2168611"/>
          </a:xfrm>
          <a:prstGeom prst="rect">
            <a:avLst/>
          </a:prstGeom>
          <a:noFill/>
        </p:spPr>
      </p:pic>
      <p:pic>
        <p:nvPicPr>
          <p:cNvPr id="5" name="Picture 3" descr="C:\Users\DIZAD\Downloads\lean03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0"/>
            <a:ext cx="2971800" cy="2171221"/>
          </a:xfrm>
          <a:prstGeom prst="rect">
            <a:avLst/>
          </a:prstGeom>
          <a:noFill/>
        </p:spPr>
      </p:pic>
      <p:pic>
        <p:nvPicPr>
          <p:cNvPr id="7" name="Picture 2" descr="C:\Users\DIZAD\Downloads\lean01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0"/>
            <a:ext cx="2971800" cy="2176844"/>
          </a:xfrm>
          <a:prstGeom prst="rect">
            <a:avLst/>
          </a:prstGeom>
          <a:noFill/>
        </p:spPr>
      </p:pic>
      <p:pic>
        <p:nvPicPr>
          <p:cNvPr id="8" name="Picture 3" descr="C:\Users\DIZAD\Downloads\lean04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914650"/>
            <a:ext cx="2971800" cy="2228850"/>
          </a:xfrm>
          <a:prstGeom prst="rect">
            <a:avLst/>
          </a:prstGeom>
          <a:noFill/>
        </p:spPr>
      </p:pic>
      <p:pic>
        <p:nvPicPr>
          <p:cNvPr id="9" name="Picture 4" descr="C:\Users\DIZAD\Downloads\lean05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2200" y="2914650"/>
            <a:ext cx="2971800" cy="2228850"/>
          </a:xfrm>
          <a:prstGeom prst="rect">
            <a:avLst/>
          </a:prstGeom>
          <a:noFill/>
        </p:spPr>
      </p:pic>
      <p:pic>
        <p:nvPicPr>
          <p:cNvPr id="10" name="Picture 5" descr="C:\Users\DIZAD\Downloads\lean06.gif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24200" y="2914650"/>
            <a:ext cx="2971800" cy="2228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IZAD\Downloads\01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SEQUENCE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Every machine, vehicle, skyscraper, organism uses the same architecture to function.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brain controls the nervous system, the nervous system controls the muscles, and the muscles control the skeleton.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Software is the last stage in all design systems.  It is the brain where the psychology is defined.  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It is more complicated/difficult to design the brain than it is to design the skeleton.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Engineers need to update their skills in order to stay competitive.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farther away you get from hardware, the better off things get.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SCALE OF DIFFICULTY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42950"/>
            <a:ext cx="7391400" cy="408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EDUCATION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81000" y="742950"/>
          <a:ext cx="8458200" cy="4130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4670"/>
                <a:gridCol w="1140874"/>
                <a:gridCol w="1823555"/>
                <a:gridCol w="1187116"/>
                <a:gridCol w="1024434"/>
                <a:gridCol w="752881"/>
                <a:gridCol w="1264670"/>
              </a:tblGrid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Class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Profession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Description</a:t>
                      </a:r>
                      <a:endParaRPr lang="en-US" sz="1200" b="1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Education</a:t>
                      </a:r>
                      <a:r>
                        <a:rPr lang="en-US" sz="1200" b="1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Level</a:t>
                      </a:r>
                      <a:endParaRPr lang="en-US" sz="1200" b="1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Years of Education</a:t>
                      </a:r>
                      <a:endParaRPr lang="en-US" sz="1200" b="1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Hourly</a:t>
                      </a:r>
                      <a:r>
                        <a:rPr lang="en-US" sz="1200" b="1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Pay</a:t>
                      </a:r>
                      <a:endParaRPr lang="en-US" sz="1200" b="1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Automated Estimate</a:t>
                      </a:r>
                    </a:p>
                    <a:p>
                      <a:pPr algn="ctr"/>
                      <a:r>
                        <a:rPr lang="en-US" sz="800" b="1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(as of the 21</a:t>
                      </a:r>
                      <a:r>
                        <a:rPr lang="en-US" sz="800" b="1" i="1" baseline="3000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st</a:t>
                      </a:r>
                      <a:r>
                        <a:rPr lang="en-US" sz="800" b="1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century)</a:t>
                      </a:r>
                      <a:endParaRPr lang="en-US" sz="800" b="1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A3"/>
                    </a:solidFill>
                  </a:tcPr>
                </a:tc>
              </a:tr>
              <a:tr h="801303">
                <a:tc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suit-and-tie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the researcher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can understand</a:t>
                      </a:r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and design, but also </a:t>
                      </a:r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discover new</a:t>
                      </a:r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knowledge like electricity or e=mc^2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err="1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phd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$$$$$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0%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3236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white collar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the designer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can understand existing knowledge and apply it to design a system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master’s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$$$$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0%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168">
                <a:tc vMerge="1">
                  <a:txBody>
                    <a:bodyPr/>
                    <a:lstStyle/>
                    <a:p>
                      <a:pPr algn="l"/>
                      <a:endParaRPr lang="en-US" sz="1400" i="1" baseline="0" dirty="0" smtClean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the office associate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can understand existing knowledge and support</a:t>
                      </a:r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it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bachelor’s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$$$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5%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3236">
                <a:tc rowSpan="2"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blue collar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the technician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can do manual labor based on complex instructions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associate’s degree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$$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10%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3236">
                <a:tc vMerge="1">
                  <a:txBody>
                    <a:bodyPr/>
                    <a:lstStyle/>
                    <a:p>
                      <a:pPr algn="l"/>
                      <a:endParaRPr lang="en-US" sz="1400" i="1" baseline="0" dirty="0" smtClean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the laborer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can do manual labor based on simple instructions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high school</a:t>
                      </a:r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diploma/GED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$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50%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>
            <a:noAutofit/>
          </a:bodyPr>
          <a:lstStyle/>
          <a:p>
            <a:r>
              <a:rPr lang="en-US" sz="2500" dirty="0" smtClean="0">
                <a:solidFill>
                  <a:srgbClr val="3366CC"/>
                </a:solidFill>
                <a:latin typeface="Arial Black" pitchFamily="34" charset="0"/>
              </a:rPr>
              <a:t>1.7 BILLION WEBSITES EXIST TODAY!</a:t>
            </a:r>
            <a:endParaRPr lang="en-US" sz="2500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KNOWLEDGE IS KEY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685800" y="819150"/>
            <a:ext cx="7679300" cy="393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EDUCATION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40386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There used to be a day where high school was not free.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There used to be a day where being able to read and write was considered educated.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In order to stay competitive, more knowledge and education is required to maintain the systems to make our lives easier. 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Lower level tasks are being automated by machines.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742950"/>
            <a:ext cx="4267200" cy="406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PROGRESS IS VOLUNTARY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3657600" cy="41148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Progress can only happen when associates have a drive for change.</a:t>
            </a:r>
          </a:p>
          <a:p>
            <a:pPr algn="l">
              <a:buFont typeface="Arial" pitchFamily="34" charset="0"/>
              <a:buChar char="●"/>
              <a:defRPr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dinosaurs lived for 165 million years, but still could never figure out how to use or invent tools.</a:t>
            </a:r>
          </a:p>
        </p:txBody>
      </p:sp>
      <p:pic>
        <p:nvPicPr>
          <p:cNvPr id="2050" name="Picture 2" descr="https://lh4.googleusercontent.com/hbQt6dHGtr5or_reXFz_RnH-jNa53hPPtoZYL2FOPKJh8ssXft6qhlIgJHkpg79qhnRKvsj2dGO9q4sxrbPJQPTjfq14t3bH3DsTGi4hGtuXFsP5YNOIXnAahNagppJPfBmGtJ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1123950"/>
            <a:ext cx="4569214" cy="312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PROGRESS IS VOLUNTARY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61442" name="Picture 2" descr="May be an image of pho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819150"/>
            <a:ext cx="3200400" cy="3954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LISTENING TO THE CUSTOMER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3" name="Picture 2" descr="C:\Users\dizad\Downloads\clock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819150"/>
            <a:ext cx="5638800" cy="40277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FULL-STACK</a:t>
            </a:r>
            <a:b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</a:br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INTRODUCTION</a:t>
            </a:r>
            <a:endParaRPr lang="en-US" sz="35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Applications are used to store user input into a database and display it in such a way that is presentable.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Full-stack dynamic applications can save data to a database whereas front-end static websites are only informational and do not retain data.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Any app that requires a create account/login is a full-stack app.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Full-stack apps are often used for data/document management, invoicing, budgeting, scheduling, data analytics, auto-grading, medical coding, messaging, and many others.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Computers are not very intelligent but they can complete many simple tasks very quickly.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In this century, you can not stay competitive without software.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WHAT ARE FULL-STACK APPLICATIONS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FULL-STACK TECHNOLOGY SNAPSHOT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>
            <a:off x="1219200" y="742950"/>
            <a:ext cx="6934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LIBRARIES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 contrast="5000"/>
          </a:blip>
          <a:srcRect/>
          <a:stretch>
            <a:fillRect/>
          </a:stretch>
        </p:blipFill>
        <p:spPr bwMode="auto">
          <a:xfrm>
            <a:off x="1600200" y="715234"/>
            <a:ext cx="6172200" cy="4142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Engineering progression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Full-stack introduction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Full-stack history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Class topics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Syllabus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Demographics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About the professor</a:t>
            </a: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OVERVIEW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09551"/>
            <a:ext cx="3657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09551"/>
            <a:ext cx="36861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74612"/>
            <a:ext cx="5127625" cy="47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276350"/>
            <a:ext cx="33909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FULL-STACK</a:t>
            </a:r>
            <a:b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</a:br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HISTORY</a:t>
            </a:r>
            <a:endParaRPr lang="en-US" sz="35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1524000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CPUs only understand 0s and 1s at the lowest level.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purpose of software is to write 0s and 1s as easily as possible.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Engineers are usually hired to program lower level languages(JavaScript) as opposed to higher level languages(Excel or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WordPress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).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lower you go on the layers, the more money you will make.</a:t>
            </a:r>
          </a:p>
          <a:p>
            <a:pPr algn="l">
              <a:buFont typeface="Arial" pitchFamily="34" charset="0"/>
              <a:buChar char="●"/>
              <a:defRPr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  <a:defRPr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THE LAYERS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190750"/>
            <a:ext cx="7543800" cy="2684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In the early 1990s, many early applications used MS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Visual Basic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(VB) and were mainly desktop applications.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VB was one of the first packages that allowed programmers to add customizable input controls like dropdowns, textboxes, and checkboxes that can all be customized with programming.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problem with these early applications built with VB is that they required installation, they only lived on local computers, and could not be accessed on the internet.</a:t>
            </a:r>
          </a:p>
          <a:p>
            <a:pPr algn="l">
              <a:buFont typeface="Arial" pitchFamily="34" charset="0"/>
              <a:buChar char="●"/>
              <a:defRPr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VISUAL BASIC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In the early 2000s, Microsoft made an attempt to build a framework that allowed programmers to build applications that can be deployed on the internet.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They called this new framework,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Web Forms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and used a similar architecture to VB.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Web Forms was a step above VB because it included added functionality for the client-server model, taking advantage of HTML, CSS,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Javascript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C#, and SQL into a graphical user interface similar to VB.</a:t>
            </a:r>
          </a:p>
          <a:p>
            <a:pPr algn="l">
              <a:buFont typeface="Arial" pitchFamily="34" charset="0"/>
              <a:buChar char="●"/>
              <a:defRPr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WEB FORMS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ENGINEERING </a:t>
            </a:r>
            <a:b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</a:br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PROGRESSION</a:t>
            </a:r>
            <a:endParaRPr lang="en-US" sz="35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WEB FORM ARCHITECTURE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19150"/>
            <a:ext cx="860814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problem with Web Forms is that they were slow, because every page was treated like a new website.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This is why the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Single Page Application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(SPA) framework was introduced in the mid 2000s.  This architecture uses a powerful framework that can combine and merge components into a single page that gets re-written locally on a needed basis, instead of doing a fresh reload.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These SPA frameworks include React,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Vue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or Angular.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These frameworks have become increasingly popular on many job descriptions.</a:t>
            </a:r>
          </a:p>
          <a:p>
            <a:pPr algn="l">
              <a:buFont typeface="Arial" pitchFamily="34" charset="0"/>
              <a:buChar char="●"/>
              <a:defRPr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SINGLE PAGE APPLICATIONS(SPA)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CLASS TOPICS</a:t>
            </a:r>
            <a:endParaRPr lang="en-US" sz="35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HTML language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CSS language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JavaScript language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Libraries(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JQuery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Moment,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Toastr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Boostrap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,…etc.)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Frameworks basics(React,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Vue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Angular,…etc.)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Frameworks advanced(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templating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compartmentalization, repeaters, binding, life cycles,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apis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event aggregators,…etc.)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FRONT-END TOPICS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API development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Node, C#, Express controllers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MongoDB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database systems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SQL database systems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Complete full-stack project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BACK-END TOPICS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Notepad++, Visual Code, Visual Studio IDEs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Data visualization concepts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Testing and debugging methods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Azure/AWS deployment concepts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Version control and documentation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Design considerations (compatibility, readability, security, performance, concurrency, responsiveness)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OTHER TOPICS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3581400" cy="3962400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process of learning is the process of building a tree of the new skill set to learn.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 poor instructor will review a series of sporadic leaves and branches to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bulid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the tree, whereas a good instructor will follow a coherent sequence of reviewing the trunk, the branches, and the leaves.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An intelligent person is able to build this tree with whatever instruction they are given.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LEARNING IS LIKE A TREE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742950"/>
            <a:ext cx="491188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SYLLABUS</a:t>
            </a:r>
            <a:endParaRPr lang="en-US" sz="35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Class# :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CSDS221 - Full Stack Web Development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Credit </a:t>
            </a:r>
            <a:r>
              <a:rPr lang="en-US" sz="2000" b="1" u="sng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Count:</a:t>
            </a:r>
            <a:r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4</a:t>
            </a:r>
            <a:endParaRPr lang="en-US" sz="2000" b="1" u="sng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r>
              <a:rPr lang="en-US" sz="2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Prerequisites :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None</a:t>
            </a:r>
            <a:endParaRPr lang="en-US" sz="2000" b="1" u="sng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r>
              <a:rPr lang="en-US" sz="2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Room: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TBD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Times: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Mon (7:00p – 9:30p) + Wed (7:00p – 9:00p)</a:t>
            </a: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LOGISTICS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GRADING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657350"/>
            <a:ext cx="31527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343150"/>
            <a:ext cx="21050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ENGINEERING PROGRESSION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23950"/>
            <a:ext cx="8382000" cy="319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Laptop that is not apple product.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E-mail account with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google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drive.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(optional) Textbook (fundamentals of web development, 3rd edition).</a:t>
            </a: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SUPPLIES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No cheating allowed, code must be original.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See academic calendar for withdrawal dates.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Late penalty is 15% per day for homework.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Exams are not accepted late.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Exams are closed book and closed notes.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 valid excuse must be provided for extensions.</a:t>
            </a: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POLICIES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SCHEDULE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28750"/>
            <a:ext cx="3998686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428750"/>
            <a:ext cx="4008442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Professor: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 algn="l">
              <a:buFont typeface="Arial" pitchFamily="34" charset="0"/>
              <a:buChar char="●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Daniel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Izadnegahdar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(Dan),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  <a:hlinkClick r:id="rId2"/>
              </a:rPr>
              <a:t>archive.master.apollo@gmail.com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r>
              <a:rPr lang="en-US" sz="2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Teaching Assistant(s):</a:t>
            </a:r>
          </a:p>
          <a:p>
            <a:pPr lvl="1" algn="l">
              <a:buFont typeface="Arial" pitchFamily="34" charset="0"/>
              <a:buChar char="●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Viet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Dinh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(Viet),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  <a:hlinkClick r:id="rId3"/>
              </a:rPr>
              <a:t>vhd8@case.edu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 algn="l">
              <a:buFont typeface="Arial" pitchFamily="34" charset="0"/>
              <a:buChar char="●"/>
            </a:pP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Xuecen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Zhang(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Xu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),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  <a:hlinkClick r:id="rId4"/>
              </a:rPr>
              <a:t>xxz1037@case.edu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 algn="l">
              <a:buFont typeface="Arial" pitchFamily="34" charset="0"/>
              <a:buChar char="●"/>
            </a:pP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Trung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Nguyen(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Trung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),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  <a:hlinkClick r:id="rId5"/>
              </a:rPr>
              <a:t>tnn18@case.edu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PEOPLE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DEMOGRAPHICS</a:t>
            </a:r>
            <a:endParaRPr lang="en-US" sz="35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TOOL POPULARITY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76350"/>
            <a:ext cx="8715375" cy="3106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WHERE CWRU GRADS END UP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666750"/>
            <a:ext cx="4086225" cy="423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THE RANKS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1047750"/>
          <a:ext cx="8381999" cy="3177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/>
                <a:gridCol w="1524000"/>
                <a:gridCol w="1524000"/>
                <a:gridCol w="4343399"/>
              </a:tblGrid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sz="1200" b="1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Profession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Salary</a:t>
                      </a:r>
                      <a:endParaRPr lang="en-US" sz="1200" b="1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Years</a:t>
                      </a:r>
                      <a:r>
                        <a:rPr lang="en-US" sz="1200" b="1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Experience</a:t>
                      </a:r>
                      <a:endParaRPr lang="en-US" sz="1200" b="1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Job</a:t>
                      </a:r>
                      <a:r>
                        <a:rPr lang="en-US" sz="1200" b="1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Description</a:t>
                      </a:r>
                      <a:endParaRPr lang="en-US" sz="1200" b="1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FA3"/>
                    </a:solidFill>
                  </a:tcPr>
                </a:tc>
              </a:tr>
              <a:tr h="535806">
                <a:tc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Architect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$120k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10+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Can coordinate</a:t>
                      </a:r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software projects between different developers and provide direction on architecture and design of software applications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Senior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$100k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6-10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Can</a:t>
                      </a:r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build a full-stack app as well as a series of interconnected micro-services</a:t>
                      </a:r>
                      <a:endParaRPr lang="en-US" sz="1200" i="1" dirty="0" smtClean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168">
                <a:tc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Mid-Level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$80k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4-6</a:t>
                      </a:r>
                    </a:p>
                    <a:p>
                      <a:pPr algn="ctr"/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Can build a full-stack app from scratch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3236">
                <a:tc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Junior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$60k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2-4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Can complete feature requests on their own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3236">
                <a:tc>
                  <a:txBody>
                    <a:bodyPr/>
                    <a:lstStyle/>
                    <a:p>
                      <a:pPr algn="l"/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Intern</a:t>
                      </a: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$40k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0-2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Can complete feature requests with</a:t>
                      </a:r>
                      <a:r>
                        <a:rPr lang="en-US" sz="1200" i="1" baseline="0" dirty="0" smtClean="0">
                          <a:solidFill>
                            <a:srgbClr val="009900"/>
                          </a:solidFill>
                          <a:latin typeface="Arial" pitchFamily="34" charset="0"/>
                          <a:cs typeface="Arial" pitchFamily="34" charset="0"/>
                        </a:rPr>
                        <a:t> a lot of guidance</a:t>
                      </a:r>
                      <a:endParaRPr lang="en-US" sz="1200" i="1" dirty="0">
                        <a:solidFill>
                          <a:srgbClr val="0099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9034" marR="89034" marT="44517" marB="44517">
                    <a:lnL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/>
          <a:p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ABOUT THE </a:t>
            </a:r>
            <a:b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</a:br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PROFESSOR</a:t>
            </a:r>
            <a:endParaRPr lang="en-US" sz="35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914400"/>
          </a:xfrm>
        </p:spPr>
        <p:txBody>
          <a:bodyPr>
            <a:normAutofit fontScale="85000" lnSpcReduction="10000"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Worked as illustrator, graphic designer, and eventually 2D/3D animator for 3 years.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Work was broadcast on local television, corporate summits, and training videos.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Used Flash, Maya, Photoshop, After Effects, Premiere, and VFX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plugins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2D/3D ANIMATION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585495"/>
            <a:ext cx="9144000" cy="3558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EVIDENCE OF PROGRESSION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71550"/>
            <a:ext cx="8531311" cy="328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1600200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Worked as a mechanical engineer for 10 years.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Designed mechanical, pneumatic, hydraulic, and electrical systems for assembly and test equipment.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Designed over 700 parts and drawings for fixtures,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weldments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, and sheet metal with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Solidworks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Designed electrical and P&amp;ID schematics with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AutoCad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Programmed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plcs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hmis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using RsLogix500 and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FactoryTalkView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Coordinated technician effort to take machines from concept to release.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MECHANICAL ENGINEERING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9729"/>
            <a:ext cx="9144000" cy="293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MECHANICAL ENGINEERING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19150"/>
            <a:ext cx="3200400" cy="2064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895350"/>
            <a:ext cx="2916382" cy="401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2038350"/>
            <a:ext cx="2432992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SOFTWARE ENGINEERING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1676400"/>
          </a:xfrm>
        </p:spPr>
        <p:txBody>
          <a:bodyPr>
            <a:normAutofit lnSpcReduction="10000"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Worked as a software engineer for 5 years.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Designed 7+ full-stack apps for various industries.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Designed and maintained all aspects of frontend and backend.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Developed algorithms, database aggregates for various applications including automated reporting, virtualization, and OCR.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0211"/>
            <a:ext cx="9144000" cy="2732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TEACHING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8458200" cy="1676400"/>
          </a:xfrm>
        </p:spPr>
        <p:txBody>
          <a:bodyPr>
            <a:normAutofit lnSpcReduction="10000"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Taught STEM courses for 6 years at universities in Ohio.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Taught 150 - 250 students per semester, 3 semesters a year, and managed 2 - 3 teaching assistants per semester.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Designed 4 courses, textbooks, slide decks, lectures, videos, apps, assignments, and exams.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45270"/>
            <a:ext cx="9144000" cy="269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666750"/>
            <a:ext cx="8839200" cy="395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8389"/>
            <a:ext cx="8001000" cy="4911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TEXBOOK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5029200" cy="41910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Created over 200 pages of instructional material that were designed specifically for the class duration and schedule of the course.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Designed the sequence of instruction from part to assembly, and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weldment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to completed machine.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It took 2 years to complete writing this book.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90550"/>
            <a:ext cx="344982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VIDEOS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04800" y="742950"/>
            <a:ext cx="4191000" cy="41148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Created over 25 hours of instructional videos to assist students who could not attend class during the lockdown.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Each video required design of material, recording, compositing, editing, and deployment.</a:t>
            </a:r>
          </a:p>
          <a:p>
            <a:pPr algn="l"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It took 3 months to complete these videos.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/>
          <a:stretch>
            <a:fillRect/>
          </a:stretch>
        </p:blipFill>
        <p:spPr bwMode="auto">
          <a:xfrm>
            <a:off x="4572000" y="742950"/>
            <a:ext cx="4352494" cy="417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APPLICATION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04800" y="742950"/>
            <a:ext cx="35814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Oswald had the ability to run a large class fully autonomously, meaning after spending 30mins of setup before each semester, no other administrative work was required by the professor or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TAs.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●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Oswald could auto-schedule, auto-grade, auto-group, without any exchange of emails, files, or printouts.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742950"/>
            <a:ext cx="4800600" cy="420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APPLICATION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04800" y="742950"/>
            <a:ext cx="49530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Oswald could grade data entries, multiple-choice,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pdf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files,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SolidWorks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models, and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cartesian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CAD drawings.</a:t>
            </a:r>
          </a:p>
          <a:p>
            <a:pPr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Cheating was controlled by using different questions and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params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for each assignment.  When an account is created, it randomly fetched different questions from a master archive.</a:t>
            </a:r>
          </a:p>
          <a:p>
            <a:pPr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Final grade sheets were not only consistent with the grades students received in high-school, but they also matched the same bell curve of previous semesters where grades were done manually.</a:t>
            </a:r>
          </a:p>
          <a:p>
            <a:pPr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It took 3 years and 50k lines of code to complete Oswald.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895350"/>
            <a:ext cx="3200400" cy="40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JOB DEMAND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866775"/>
            <a:ext cx="381000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ACCREDIDATION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04800" y="742950"/>
            <a:ext cx="79248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Frontend web development certificate.</a:t>
            </a:r>
          </a:p>
          <a:p>
            <a:pPr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Data visualization web development certificate.</a:t>
            </a:r>
          </a:p>
          <a:p>
            <a:pPr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BSME(BS Mechanical Engineer).</a:t>
            </a:r>
          </a:p>
          <a:p>
            <a:pPr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MSME(MS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Mechatronics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Engineering)(embedded software focus).</a:t>
            </a:r>
          </a:p>
          <a:p>
            <a:pPr>
              <a:buFont typeface="Arial" pitchFamily="34" charset="0"/>
              <a:buChar char="●"/>
              <a:defRPr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MCIS(MS Computer &amp; Information Science)(ERP software focus).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61950"/>
            <a:ext cx="5791200" cy="448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51432"/>
            <a:ext cx="8353425" cy="4606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61949"/>
            <a:ext cx="5791200" cy="448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09550"/>
            <a:ext cx="6781800" cy="467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85750"/>
            <a:ext cx="5562600" cy="4620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66750"/>
            <a:ext cx="8610600" cy="373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85750"/>
            <a:ext cx="404446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17500" algn="ctr" rotWithShape="0">
              <a:prstClr val="black">
                <a:alpha val="5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WELDMENTS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819150"/>
            <a:ext cx="3914821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SHEET METAL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742950"/>
            <a:ext cx="3993855" cy="405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1729</Words>
  <Application>Microsoft Office PowerPoint</Application>
  <PresentationFormat>On-screen Show (16:9)</PresentationFormat>
  <Paragraphs>260</Paragraphs>
  <Slides>77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INTRO</vt:lpstr>
      <vt:lpstr>1.7 BILLION WEBSITES EXIST TODAY!</vt:lpstr>
      <vt:lpstr>OVERVIEW</vt:lpstr>
      <vt:lpstr>ENGINEERING  PROGRESSION</vt:lpstr>
      <vt:lpstr>ENGINEERING PROGRESSION</vt:lpstr>
      <vt:lpstr>EVIDENCE OF PROGRESSION</vt:lpstr>
      <vt:lpstr>JOB DEMAND</vt:lpstr>
      <vt:lpstr>WELDMENTS</vt:lpstr>
      <vt:lpstr>SHEET METAL</vt:lpstr>
      <vt:lpstr>FIXTURES</vt:lpstr>
      <vt:lpstr>FLUID POWER</vt:lpstr>
      <vt:lpstr>FLUID POWER</vt:lpstr>
      <vt:lpstr>ELECTRICAL</vt:lpstr>
      <vt:lpstr>PROGRAMMING</vt:lpstr>
      <vt:lpstr>Slide 15</vt:lpstr>
      <vt:lpstr>Slide 16</vt:lpstr>
      <vt:lpstr>SEQUENCE</vt:lpstr>
      <vt:lpstr>SCALE OF DIFFICULTY</vt:lpstr>
      <vt:lpstr>EDUCATION</vt:lpstr>
      <vt:lpstr>KNOWLEDGE IS KEY</vt:lpstr>
      <vt:lpstr>EDUCATION</vt:lpstr>
      <vt:lpstr>Slide 22</vt:lpstr>
      <vt:lpstr>PROGRESS IS VOLUNTARY</vt:lpstr>
      <vt:lpstr>PROGRESS IS VOLUNTARY</vt:lpstr>
      <vt:lpstr>LISTENING TO THE CUSTOMER</vt:lpstr>
      <vt:lpstr>FULL-STACK INTRODUCTION</vt:lpstr>
      <vt:lpstr>WHAT ARE FULL-STACK APPLICATIONS</vt:lpstr>
      <vt:lpstr>FULL-STACK TECHNOLOGY SNAPSHOT</vt:lpstr>
      <vt:lpstr>LIBRARIES</vt:lpstr>
      <vt:lpstr>Slide 30</vt:lpstr>
      <vt:lpstr>Slide 31</vt:lpstr>
      <vt:lpstr>Slide 32</vt:lpstr>
      <vt:lpstr>Slide 33</vt:lpstr>
      <vt:lpstr>Slide 34</vt:lpstr>
      <vt:lpstr>Slide 35</vt:lpstr>
      <vt:lpstr>FULL-STACK HISTORY</vt:lpstr>
      <vt:lpstr>THE LAYERS</vt:lpstr>
      <vt:lpstr>VISUAL BASIC</vt:lpstr>
      <vt:lpstr>WEB FORMS</vt:lpstr>
      <vt:lpstr>WEB FORM ARCHITECTURE</vt:lpstr>
      <vt:lpstr>SINGLE PAGE APPLICATIONS(SPA)</vt:lpstr>
      <vt:lpstr>CLASS TOPICS</vt:lpstr>
      <vt:lpstr>FRONT-END TOPICS</vt:lpstr>
      <vt:lpstr>BACK-END TOPICS</vt:lpstr>
      <vt:lpstr>OTHER TOPICS</vt:lpstr>
      <vt:lpstr>LEARNING IS LIKE A TREE</vt:lpstr>
      <vt:lpstr>SYLLABUS</vt:lpstr>
      <vt:lpstr>LOGISTICS</vt:lpstr>
      <vt:lpstr>GRADING</vt:lpstr>
      <vt:lpstr>SUPPLIES</vt:lpstr>
      <vt:lpstr>POLICIES</vt:lpstr>
      <vt:lpstr>SCHEDULE</vt:lpstr>
      <vt:lpstr>PEOPLE</vt:lpstr>
      <vt:lpstr>DEMOGRAPHICS</vt:lpstr>
      <vt:lpstr>TOOL POPULARITY</vt:lpstr>
      <vt:lpstr>WHERE CWRU GRADS END UP</vt:lpstr>
      <vt:lpstr>THE RANKS</vt:lpstr>
      <vt:lpstr>ABOUT THE  PROFESSOR</vt:lpstr>
      <vt:lpstr>2D/3D ANIMATION</vt:lpstr>
      <vt:lpstr>MECHANICAL ENGINEERING</vt:lpstr>
      <vt:lpstr>MECHANICAL ENGINEERING</vt:lpstr>
      <vt:lpstr>SOFTWARE ENGINEERING</vt:lpstr>
      <vt:lpstr>TEACHING</vt:lpstr>
      <vt:lpstr>Slide 64</vt:lpstr>
      <vt:lpstr>Slide 65</vt:lpstr>
      <vt:lpstr>TEXBOOK</vt:lpstr>
      <vt:lpstr>VIDEOS</vt:lpstr>
      <vt:lpstr>APPLICATION</vt:lpstr>
      <vt:lpstr>APPLICATION</vt:lpstr>
      <vt:lpstr>ACCREDIDATION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DIZAD</dc:creator>
  <cp:lastModifiedBy>dizad</cp:lastModifiedBy>
  <cp:revision>350</cp:revision>
  <dcterms:created xsi:type="dcterms:W3CDTF">2018-08-06T22:35:07Z</dcterms:created>
  <dcterms:modified xsi:type="dcterms:W3CDTF">2022-09-30T19:07:03Z</dcterms:modified>
</cp:coreProperties>
</file>